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5" r:id="rId7"/>
    <p:sldId id="271" r:id="rId8"/>
    <p:sldId id="261" r:id="rId9"/>
    <p:sldId id="262" r:id="rId10"/>
    <p:sldId id="270" r:id="rId11"/>
    <p:sldId id="263" r:id="rId12"/>
    <p:sldId id="267" r:id="rId13"/>
    <p:sldId id="264" r:id="rId14"/>
    <p:sldId id="269" r:id="rId15"/>
    <p:sldId id="266" r:id="rId16"/>
    <p:sldId id="272"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p:scale>
          <a:sx n="100" d="100"/>
          <a:sy n="100" d="100"/>
        </p:scale>
        <p:origin x="2472" y="1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76471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66364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19042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9418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70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7997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68354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61697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5007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348933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66EB94-AAF8-4F57-91CB-1DCCCC2F8B8A}"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93446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66EB94-AAF8-4F57-91CB-1DCCCC2F8B8A}"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171199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6EB94-AAF8-4F57-91CB-1DCCCC2F8B8A}" type="datetimeFigureOut">
              <a:rPr lang="en-US" smtClean="0"/>
              <a:t>6/27/2022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844222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66EB94-AAF8-4F57-91CB-1DCCCC2F8B8A}" type="datetimeFigureOut">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0117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66EB94-AAF8-4F57-91CB-1DCCCC2F8B8A}" type="datetimeFigureOut">
              <a:rPr lang="en-US" smtClean="0"/>
              <a:t>6/27/2022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7590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442696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27552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966EB94-AAF8-4F57-91CB-1DCCCC2F8B8A}" type="datetimeFigureOut">
              <a:rPr lang="en-US" smtClean="0"/>
              <a:t>6/27/2022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CF9EDCA-4C12-4867-9239-97F2E1A7258C}" type="slidenum">
              <a:rPr lang="en-US" smtClean="0"/>
              <a:t>‹#›</a:t>
            </a:fld>
            <a:endParaRPr lang="en-US"/>
          </a:p>
        </p:txBody>
      </p:sp>
    </p:spTree>
    <p:extLst>
      <p:ext uri="{BB962C8B-B14F-4D97-AF65-F5344CB8AC3E}">
        <p14:creationId xmlns:p14="http://schemas.microsoft.com/office/powerpoint/2010/main" val="17920701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anaphoraliterary.com/attribu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online-utility.org/" TargetMode="External"/><Relationship Id="rId2" Type="http://schemas.openxmlformats.org/officeDocument/2006/relationships/hyperlink" Target="https://www.analyzemywriting.com/" TargetMode="External"/><Relationship Id="rId1" Type="http://schemas.openxmlformats.org/officeDocument/2006/relationships/slideLayout" Target="../slideLayouts/slideLayout2.xml"/><Relationship Id="rId5" Type="http://schemas.openxmlformats.org/officeDocument/2006/relationships/hyperlink" Target="https://anaphoraliterary.com/attribution/" TargetMode="External"/><Relationship Id="rId4" Type="http://schemas.openxmlformats.org/officeDocument/2006/relationships/hyperlink" Target="http://liwc.wpengine.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github.com/faktorovich/Attribution" TargetMode="External"/><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E9D-4791-4DE4-A523-448091D7D245}"/>
              </a:ext>
            </a:extLst>
          </p:cNvPr>
          <p:cNvSpPr>
            <a:spLocks noGrp="1"/>
          </p:cNvSpPr>
          <p:nvPr>
            <p:ph type="ctrTitle"/>
          </p:nvPr>
        </p:nvSpPr>
        <p:spPr>
          <a:xfrm>
            <a:off x="1595269" y="0"/>
            <a:ext cx="9001462" cy="2387600"/>
          </a:xfrm>
        </p:spPr>
        <p:txBody>
          <a:bodyPr/>
          <a:lstStyle/>
          <a:p>
            <a:r>
              <a:rPr lang="en-US" dirty="0"/>
              <a:t>Re-Attribution of the British Renaissance</a:t>
            </a:r>
          </a:p>
        </p:txBody>
      </p:sp>
      <p:sp>
        <p:nvSpPr>
          <p:cNvPr id="3" name="Subtitle 2">
            <a:extLst>
              <a:ext uri="{FF2B5EF4-FFF2-40B4-BE49-F238E27FC236}">
                <a16:creationId xmlns:a16="http://schemas.microsoft.com/office/drawing/2014/main" id="{DB052984-353E-44CE-880D-20F8474BE5B2}"/>
              </a:ext>
            </a:extLst>
          </p:cNvPr>
          <p:cNvSpPr>
            <a:spLocks noGrp="1"/>
          </p:cNvSpPr>
          <p:nvPr>
            <p:ph type="subTitle" idx="1"/>
          </p:nvPr>
        </p:nvSpPr>
        <p:spPr>
          <a:xfrm>
            <a:off x="1595269" y="2334419"/>
            <a:ext cx="9001462" cy="1655762"/>
          </a:xfrm>
        </p:spPr>
        <p:txBody>
          <a:bodyPr/>
          <a:lstStyle/>
          <a:p>
            <a:r>
              <a:rPr lang="en-US" dirty="0"/>
              <a:t>By: Anna Faktorovich, PhD</a:t>
            </a:r>
          </a:p>
          <a:p>
            <a:r>
              <a:rPr lang="en-US" dirty="0">
                <a:hlinkClick r:id="rId2"/>
              </a:rPr>
              <a:t>https://anaphoraliterary.com/attribution</a:t>
            </a:r>
            <a:r>
              <a:rPr lang="en-US" dirty="0"/>
              <a:t> </a:t>
            </a:r>
          </a:p>
        </p:txBody>
      </p:sp>
      <p:pic>
        <p:nvPicPr>
          <p:cNvPr id="4" name="Content Placeholder 8">
            <a:extLst>
              <a:ext uri="{FF2B5EF4-FFF2-40B4-BE49-F238E27FC236}">
                <a16:creationId xmlns:a16="http://schemas.microsoft.com/office/drawing/2014/main" id="{099DEDBC-9A29-C2E6-30A1-0429245E4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9376"/>
            <a:ext cx="3136900" cy="4528624"/>
          </a:xfrm>
          <a:prstGeom prst="rect">
            <a:avLst/>
          </a:prstGeom>
        </p:spPr>
      </p:pic>
    </p:spTree>
    <p:extLst>
      <p:ext uri="{BB962C8B-B14F-4D97-AF65-F5344CB8AC3E}">
        <p14:creationId xmlns:p14="http://schemas.microsoft.com/office/powerpoint/2010/main" val="11952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D8052-E1D8-E9EF-BA0A-C7D3012231FF}"/>
              </a:ext>
            </a:extLst>
          </p:cNvPr>
          <p:cNvSpPr txBox="1">
            <a:spLocks/>
          </p:cNvSpPr>
          <p:nvPr/>
        </p:nvSpPr>
        <p:spPr>
          <a:xfrm>
            <a:off x="173870" y="2509815"/>
            <a:ext cx="2867779"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000" i="1" dirty="0"/>
              <a:t>Gabriel</a:t>
            </a:r>
            <a:br>
              <a:rPr lang="en-US" sz="3000" i="1" dirty="0"/>
            </a:br>
            <a:r>
              <a:rPr lang="en-US" sz="3000" i="1" dirty="0"/>
              <a:t>Harvey</a:t>
            </a:r>
          </a:p>
          <a:p>
            <a:pPr algn="l"/>
            <a:endParaRPr lang="en-US" sz="3000" i="1" dirty="0"/>
          </a:p>
          <a:p>
            <a:pPr algn="l"/>
            <a:r>
              <a:rPr lang="en-US" sz="1800" i="1" dirty="0"/>
              <a:t>Vs.</a:t>
            </a:r>
          </a:p>
          <a:p>
            <a:pPr algn="l"/>
            <a:endParaRPr lang="en-US" sz="3000" i="1" dirty="0"/>
          </a:p>
          <a:p>
            <a:pPr algn="l"/>
            <a:r>
              <a:rPr lang="en-US" sz="3000" i="1" dirty="0"/>
              <a:t>Edmund</a:t>
            </a:r>
          </a:p>
          <a:p>
            <a:pPr algn="l"/>
            <a:r>
              <a:rPr lang="en-US" sz="3000" i="1" dirty="0"/>
              <a:t>Spenser</a:t>
            </a:r>
          </a:p>
          <a:p>
            <a:pPr algn="l"/>
            <a:endParaRPr lang="en-US" sz="3000" i="1" dirty="0"/>
          </a:p>
          <a:p>
            <a:pPr algn="l"/>
            <a:r>
              <a:rPr lang="en-US" sz="1800" i="1" dirty="0"/>
              <a:t>Vs. </a:t>
            </a:r>
          </a:p>
          <a:p>
            <a:pPr algn="l"/>
            <a:endParaRPr lang="en-US" sz="3000" i="1" dirty="0"/>
          </a:p>
          <a:p>
            <a:pPr algn="l"/>
            <a:r>
              <a:rPr lang="en-US" sz="3000" i="1" dirty="0"/>
              <a:t>Queen</a:t>
            </a:r>
          </a:p>
          <a:p>
            <a:pPr algn="l"/>
            <a:r>
              <a:rPr lang="en-US" sz="3000" i="1" dirty="0"/>
              <a:t>Elizabeth I</a:t>
            </a:r>
          </a:p>
        </p:txBody>
      </p:sp>
      <p:pic>
        <p:nvPicPr>
          <p:cNvPr id="5" name="Picture 4">
            <a:extLst>
              <a:ext uri="{FF2B5EF4-FFF2-40B4-BE49-F238E27FC236}">
                <a16:creationId xmlns:a16="http://schemas.microsoft.com/office/drawing/2014/main" id="{E0B5B45C-7AB6-E7AA-AEB8-3B25440EEE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2458" y="0"/>
            <a:ext cx="4818213" cy="3328136"/>
          </a:xfrm>
          <a:prstGeom prst="rect">
            <a:avLst/>
          </a:prstGeom>
        </p:spPr>
      </p:pic>
      <p:pic>
        <p:nvPicPr>
          <p:cNvPr id="6" name="Picture 5">
            <a:extLst>
              <a:ext uri="{FF2B5EF4-FFF2-40B4-BE49-F238E27FC236}">
                <a16:creationId xmlns:a16="http://schemas.microsoft.com/office/drawing/2014/main" id="{5D28BED4-0CBE-030A-2BA9-A8B35D758F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5871" y="3401695"/>
            <a:ext cx="4114800" cy="3456305"/>
          </a:xfrm>
          <a:prstGeom prst="rect">
            <a:avLst/>
          </a:prstGeom>
        </p:spPr>
      </p:pic>
      <p:pic>
        <p:nvPicPr>
          <p:cNvPr id="7" name="Picture 6">
            <a:extLst>
              <a:ext uri="{FF2B5EF4-FFF2-40B4-BE49-F238E27FC236}">
                <a16:creationId xmlns:a16="http://schemas.microsoft.com/office/drawing/2014/main" id="{94A28504-9560-B506-9FA0-DFE7801BAE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6800" y="-1"/>
            <a:ext cx="4775200" cy="6865087"/>
          </a:xfrm>
          <a:prstGeom prst="rect">
            <a:avLst/>
          </a:prstGeom>
        </p:spPr>
      </p:pic>
    </p:spTree>
    <p:extLst>
      <p:ext uri="{BB962C8B-B14F-4D97-AF65-F5344CB8AC3E}">
        <p14:creationId xmlns:p14="http://schemas.microsoft.com/office/powerpoint/2010/main" val="1218257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CA2638-8ED0-4C42-A336-DCDE245AC2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4802" y="-58867"/>
            <a:ext cx="6202396" cy="6977696"/>
          </a:xfrm>
        </p:spPr>
      </p:pic>
      <p:sp>
        <p:nvSpPr>
          <p:cNvPr id="3" name="Title 1">
            <a:extLst>
              <a:ext uri="{FF2B5EF4-FFF2-40B4-BE49-F238E27FC236}">
                <a16:creationId xmlns:a16="http://schemas.microsoft.com/office/drawing/2014/main" id="{7E6D067C-7813-49DD-8DFD-91E095CC7C11}"/>
              </a:ext>
            </a:extLst>
          </p:cNvPr>
          <p:cNvSpPr>
            <a:spLocks noGrp="1"/>
          </p:cNvSpPr>
          <p:nvPr>
            <p:ph type="title"/>
          </p:nvPr>
        </p:nvSpPr>
        <p:spPr>
          <a:xfrm>
            <a:off x="364371" y="609600"/>
            <a:ext cx="2630432" cy="1326321"/>
          </a:xfrm>
        </p:spPr>
        <p:txBody>
          <a:bodyPr>
            <a:normAutofit/>
          </a:bodyPr>
          <a:lstStyle/>
          <a:p>
            <a:pPr algn="l"/>
            <a:r>
              <a:rPr lang="en-US" i="1" dirty="0"/>
              <a:t>Gabriel</a:t>
            </a:r>
            <a:br>
              <a:rPr lang="en-US" i="1" dirty="0"/>
            </a:br>
            <a:r>
              <a:rPr lang="en-US" i="1" dirty="0"/>
              <a:t>Harvey</a:t>
            </a:r>
          </a:p>
        </p:txBody>
      </p:sp>
    </p:spTree>
    <p:extLst>
      <p:ext uri="{BB962C8B-B14F-4D97-AF65-F5344CB8AC3E}">
        <p14:creationId xmlns:p14="http://schemas.microsoft.com/office/powerpoint/2010/main" val="2688624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4FDF-1A5E-40E9-B5B8-F0AC551CCE28}"/>
              </a:ext>
            </a:extLst>
          </p:cNvPr>
          <p:cNvSpPr>
            <a:spLocks noGrp="1"/>
          </p:cNvSpPr>
          <p:nvPr>
            <p:ph type="title"/>
          </p:nvPr>
        </p:nvSpPr>
        <p:spPr>
          <a:xfrm>
            <a:off x="3041459" y="609600"/>
            <a:ext cx="8901104" cy="1326321"/>
          </a:xfrm>
        </p:spPr>
        <p:txBody>
          <a:bodyPr numCol="2">
            <a:normAutofit fontScale="90000"/>
          </a:bodyPr>
          <a:lstStyle/>
          <a:p>
            <a:pPr algn="r"/>
            <a:r>
              <a:rPr lang="en-US" u="sng" dirty="0" err="1"/>
              <a:t>Josuah</a:t>
            </a:r>
            <a:r>
              <a:rPr lang="en-US" u="sng" dirty="0"/>
              <a:t> Sylvester</a:t>
            </a:r>
            <a:br>
              <a:rPr lang="en-US" dirty="0"/>
            </a:br>
            <a:r>
              <a:rPr lang="en-US" dirty="0"/>
              <a:t>George Peele</a:t>
            </a:r>
            <a:br>
              <a:rPr lang="en-US" dirty="0"/>
            </a:br>
            <a:r>
              <a:rPr lang="en-US" dirty="0"/>
              <a:t>Samuel Daniel</a:t>
            </a:r>
            <a:br>
              <a:rPr lang="en-US" dirty="0"/>
            </a:br>
            <a:r>
              <a:rPr lang="en-US" dirty="0"/>
              <a:t>Philip Sidney</a:t>
            </a:r>
            <a:br>
              <a:rPr lang="en-US" dirty="0"/>
            </a:br>
            <a:r>
              <a:rPr lang="en-US" dirty="0"/>
              <a:t>Mary Sidney</a:t>
            </a:r>
          </a:p>
        </p:txBody>
      </p:sp>
      <p:pic>
        <p:nvPicPr>
          <p:cNvPr id="5" name="Content Placeholder 4">
            <a:extLst>
              <a:ext uri="{FF2B5EF4-FFF2-40B4-BE49-F238E27FC236}">
                <a16:creationId xmlns:a16="http://schemas.microsoft.com/office/drawing/2014/main" id="{AFA0CC00-C1F7-4AFE-A2D7-25FC905725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3041459" cy="4182007"/>
          </a:xfrm>
        </p:spPr>
      </p:pic>
      <p:pic>
        <p:nvPicPr>
          <p:cNvPr id="7" name="Picture 6">
            <a:extLst>
              <a:ext uri="{FF2B5EF4-FFF2-40B4-BE49-F238E27FC236}">
                <a16:creationId xmlns:a16="http://schemas.microsoft.com/office/drawing/2014/main" id="{006FACC6-A4AE-4744-BB91-972212E10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071" y="4172277"/>
            <a:ext cx="5120640" cy="2685723"/>
          </a:xfrm>
          <a:prstGeom prst="rect">
            <a:avLst/>
          </a:prstGeom>
        </p:spPr>
      </p:pic>
      <p:pic>
        <p:nvPicPr>
          <p:cNvPr id="9" name="Picture 8">
            <a:extLst>
              <a:ext uri="{FF2B5EF4-FFF2-40B4-BE49-F238E27FC236}">
                <a16:creationId xmlns:a16="http://schemas.microsoft.com/office/drawing/2014/main" id="{85B28CC1-655F-4B02-AB45-F2B7440DC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711" y="4543262"/>
            <a:ext cx="5120640" cy="2314738"/>
          </a:xfrm>
          <a:prstGeom prst="rect">
            <a:avLst/>
          </a:prstGeom>
        </p:spPr>
      </p:pic>
      <p:pic>
        <p:nvPicPr>
          <p:cNvPr id="11" name="Picture 10">
            <a:extLst>
              <a:ext uri="{FF2B5EF4-FFF2-40B4-BE49-F238E27FC236}">
                <a16:creationId xmlns:a16="http://schemas.microsoft.com/office/drawing/2014/main" id="{C6ED8E90-897B-40E2-B715-32C32B0A6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725" y="1935921"/>
            <a:ext cx="2743200" cy="1899339"/>
          </a:xfrm>
          <a:prstGeom prst="rect">
            <a:avLst/>
          </a:prstGeom>
        </p:spPr>
      </p:pic>
      <p:pic>
        <p:nvPicPr>
          <p:cNvPr id="13" name="Picture 12">
            <a:extLst>
              <a:ext uri="{FF2B5EF4-FFF2-40B4-BE49-F238E27FC236}">
                <a16:creationId xmlns:a16="http://schemas.microsoft.com/office/drawing/2014/main" id="{E045DA2F-9241-4200-96CF-F1225FDD00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3925" y="1935921"/>
            <a:ext cx="3247426" cy="1149531"/>
          </a:xfrm>
          <a:prstGeom prst="rect">
            <a:avLst/>
          </a:prstGeom>
        </p:spPr>
      </p:pic>
    </p:spTree>
    <p:extLst>
      <p:ext uri="{BB962C8B-B14F-4D97-AF65-F5344CB8AC3E}">
        <p14:creationId xmlns:p14="http://schemas.microsoft.com/office/powerpoint/2010/main" val="2475680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79C575-6B2A-4D47-A983-2697885139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5840" y="-125003"/>
            <a:ext cx="6040320" cy="7106623"/>
          </a:xfrm>
        </p:spPr>
      </p:pic>
      <p:sp>
        <p:nvSpPr>
          <p:cNvPr id="3" name="Title 1">
            <a:extLst>
              <a:ext uri="{FF2B5EF4-FFF2-40B4-BE49-F238E27FC236}">
                <a16:creationId xmlns:a16="http://schemas.microsoft.com/office/drawing/2014/main" id="{785AE356-088E-4A79-B4E8-E55DF8EE88A5}"/>
              </a:ext>
            </a:extLst>
          </p:cNvPr>
          <p:cNvSpPr>
            <a:spLocks noGrp="1"/>
          </p:cNvSpPr>
          <p:nvPr>
            <p:ph type="title"/>
          </p:nvPr>
        </p:nvSpPr>
        <p:spPr>
          <a:xfrm>
            <a:off x="364371" y="609600"/>
            <a:ext cx="2775200" cy="1326321"/>
          </a:xfrm>
        </p:spPr>
        <p:txBody>
          <a:bodyPr>
            <a:normAutofit fontScale="90000"/>
          </a:bodyPr>
          <a:lstStyle/>
          <a:p>
            <a:pPr algn="l"/>
            <a:r>
              <a:rPr lang="en-US" i="1" dirty="0" err="1"/>
              <a:t>JoSuah</a:t>
            </a:r>
            <a:r>
              <a:rPr lang="en-US" i="1" dirty="0"/>
              <a:t> </a:t>
            </a:r>
            <a:br>
              <a:rPr lang="en-US" i="1" dirty="0"/>
            </a:br>
            <a:r>
              <a:rPr lang="en-US" i="1" dirty="0"/>
              <a:t>Sylvester</a:t>
            </a:r>
          </a:p>
        </p:txBody>
      </p:sp>
    </p:spTree>
    <p:extLst>
      <p:ext uri="{BB962C8B-B14F-4D97-AF65-F5344CB8AC3E}">
        <p14:creationId xmlns:p14="http://schemas.microsoft.com/office/powerpoint/2010/main" val="2884971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989C18-4415-A2AB-102D-E80C4D38425F}"/>
              </a:ext>
            </a:extLst>
          </p:cNvPr>
          <p:cNvSpPr txBox="1">
            <a:spLocks/>
          </p:cNvSpPr>
          <p:nvPr/>
        </p:nvSpPr>
        <p:spPr>
          <a:xfrm>
            <a:off x="216304" y="2204023"/>
            <a:ext cx="2068541"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Ben</a:t>
            </a:r>
            <a:br>
              <a:rPr lang="en-US" sz="3200" i="1" dirty="0"/>
            </a:br>
            <a:r>
              <a:rPr lang="en-US" sz="3200" i="1" dirty="0"/>
              <a:t>Jonson</a:t>
            </a:r>
          </a:p>
          <a:p>
            <a:pPr algn="l"/>
            <a:endParaRPr lang="en-US" sz="3200" i="1" dirty="0"/>
          </a:p>
          <a:p>
            <a:pPr algn="l"/>
            <a:r>
              <a:rPr lang="en-US" sz="1800" i="1" dirty="0"/>
              <a:t>vs. </a:t>
            </a:r>
          </a:p>
          <a:p>
            <a:pPr algn="l"/>
            <a:endParaRPr lang="en-US" sz="3200" i="1" dirty="0"/>
          </a:p>
          <a:p>
            <a:pPr algn="l"/>
            <a:r>
              <a:rPr lang="en-US" sz="3200" i="1" dirty="0"/>
              <a:t>John</a:t>
            </a:r>
          </a:p>
          <a:p>
            <a:pPr algn="l"/>
            <a:r>
              <a:rPr lang="en-US" sz="3200" i="1" dirty="0"/>
              <a:t>Donne</a:t>
            </a:r>
          </a:p>
        </p:txBody>
      </p:sp>
      <p:pic>
        <p:nvPicPr>
          <p:cNvPr id="5" name="Picture 4">
            <a:extLst>
              <a:ext uri="{FF2B5EF4-FFF2-40B4-BE49-F238E27FC236}">
                <a16:creationId xmlns:a16="http://schemas.microsoft.com/office/drawing/2014/main" id="{897BB38F-2159-635E-DD38-660876430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0038" y="11363"/>
            <a:ext cx="4489712" cy="6867312"/>
          </a:xfrm>
          <a:prstGeom prst="rect">
            <a:avLst/>
          </a:prstGeom>
        </p:spPr>
      </p:pic>
      <p:pic>
        <p:nvPicPr>
          <p:cNvPr id="6" name="Picture 5">
            <a:extLst>
              <a:ext uri="{FF2B5EF4-FFF2-40B4-BE49-F238E27FC236}">
                <a16:creationId xmlns:a16="http://schemas.microsoft.com/office/drawing/2014/main" id="{245AA15B-5778-F078-0B6F-5453F49E7F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5387" y="-10337"/>
            <a:ext cx="4646009" cy="6878674"/>
          </a:xfrm>
          <a:prstGeom prst="rect">
            <a:avLst/>
          </a:prstGeom>
        </p:spPr>
      </p:pic>
    </p:spTree>
    <p:extLst>
      <p:ext uri="{BB962C8B-B14F-4D97-AF65-F5344CB8AC3E}">
        <p14:creationId xmlns:p14="http://schemas.microsoft.com/office/powerpoint/2010/main" val="2899710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7294A1-228A-4F69-873A-5C08DCBE84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9596" y="-94187"/>
            <a:ext cx="7812809" cy="7103279"/>
          </a:xfrm>
        </p:spPr>
      </p:pic>
      <p:sp>
        <p:nvSpPr>
          <p:cNvPr id="3" name="Title 1">
            <a:extLst>
              <a:ext uri="{FF2B5EF4-FFF2-40B4-BE49-F238E27FC236}">
                <a16:creationId xmlns:a16="http://schemas.microsoft.com/office/drawing/2014/main" id="{B57EE418-26E5-4BC6-9D53-B0AD8F8290C7}"/>
              </a:ext>
            </a:extLst>
          </p:cNvPr>
          <p:cNvSpPr>
            <a:spLocks noGrp="1"/>
          </p:cNvSpPr>
          <p:nvPr>
            <p:ph type="title"/>
          </p:nvPr>
        </p:nvSpPr>
        <p:spPr>
          <a:xfrm>
            <a:off x="121054" y="629223"/>
            <a:ext cx="2068541" cy="1326321"/>
          </a:xfrm>
        </p:spPr>
        <p:txBody>
          <a:bodyPr>
            <a:normAutofit/>
          </a:bodyPr>
          <a:lstStyle/>
          <a:p>
            <a:pPr algn="l"/>
            <a:r>
              <a:rPr lang="en-US" i="1" dirty="0"/>
              <a:t>Ben</a:t>
            </a:r>
            <a:br>
              <a:rPr lang="en-US" i="1" dirty="0"/>
            </a:br>
            <a:r>
              <a:rPr lang="en-US" i="1" dirty="0" err="1"/>
              <a:t>JOnson</a:t>
            </a:r>
            <a:endParaRPr lang="en-US" i="1" dirty="0"/>
          </a:p>
        </p:txBody>
      </p:sp>
    </p:spTree>
    <p:extLst>
      <p:ext uri="{BB962C8B-B14F-4D97-AF65-F5344CB8AC3E}">
        <p14:creationId xmlns:p14="http://schemas.microsoft.com/office/powerpoint/2010/main" val="303539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C27C-69BA-3B48-41D1-2A6593A1BD17}"/>
              </a:ext>
            </a:extLst>
          </p:cNvPr>
          <p:cNvSpPr>
            <a:spLocks noGrp="1"/>
          </p:cNvSpPr>
          <p:nvPr>
            <p:ph type="title"/>
          </p:nvPr>
        </p:nvSpPr>
        <p:spPr>
          <a:xfrm>
            <a:off x="950869" y="0"/>
            <a:ext cx="10353761" cy="1097721"/>
          </a:xfrm>
        </p:spPr>
        <p:txBody>
          <a:bodyPr/>
          <a:lstStyle/>
          <a:p>
            <a:r>
              <a:rPr lang="en-US" dirty="0"/>
              <a:t>27-Tests Method: Steps</a:t>
            </a:r>
          </a:p>
        </p:txBody>
      </p:sp>
      <p:sp>
        <p:nvSpPr>
          <p:cNvPr id="3" name="Content Placeholder 2">
            <a:extLst>
              <a:ext uri="{FF2B5EF4-FFF2-40B4-BE49-F238E27FC236}">
                <a16:creationId xmlns:a16="http://schemas.microsoft.com/office/drawing/2014/main" id="{ACB1DE8A-4EEA-9832-CF56-EF46F7E9955D}"/>
              </a:ext>
            </a:extLst>
          </p:cNvPr>
          <p:cNvSpPr>
            <a:spLocks noGrp="1"/>
          </p:cNvSpPr>
          <p:nvPr>
            <p:ph idx="1"/>
          </p:nvPr>
        </p:nvSpPr>
        <p:spPr>
          <a:xfrm>
            <a:off x="228600" y="787400"/>
            <a:ext cx="11798300" cy="6070600"/>
          </a:xfrm>
        </p:spPr>
        <p:txBody>
          <a:bodyPr>
            <a:normAutofit fontScale="77500" lnSpcReduction="20000"/>
          </a:bodyPr>
          <a:lstStyle/>
          <a:p>
            <a:pPr marL="0" indent="0" algn="l">
              <a:buNone/>
            </a:pPr>
            <a:r>
              <a:rPr lang="en-US" b="0" i="0" dirty="0">
                <a:effectLst/>
                <a:latin typeface="Verdana" panose="020B0604030504040204" pitchFamily="34" charset="0"/>
              </a:rPr>
              <a:t>1. Find a group of texts from a given period that are connected to an authorial mystery you want to solve, and save them as plain documents (.doc/x and .txt).</a:t>
            </a:r>
          </a:p>
          <a:p>
            <a:pPr marL="0" indent="0" algn="l">
              <a:buNone/>
            </a:pPr>
            <a:r>
              <a:rPr lang="en-US" b="0" i="0" dirty="0">
                <a:effectLst/>
                <a:latin typeface="Verdana" panose="020B0604030504040204" pitchFamily="34" charset="0"/>
              </a:rPr>
              <a:t>2. Open free publicly-accessible websites—</a:t>
            </a:r>
            <a:r>
              <a:rPr lang="en-US" b="0" i="0" u="none" strike="noStrike" dirty="0">
                <a:effectLst/>
                <a:latin typeface="Verdana" panose="020B0604030504040204" pitchFamily="34" charset="0"/>
                <a:hlinkClick r:id="rId2">
                  <a:extLst>
                    <a:ext uri="{A12FA001-AC4F-418D-AE19-62706E023703}">
                      <ahyp:hlinkClr xmlns:ahyp="http://schemas.microsoft.com/office/drawing/2018/hyperlinkcolor" val="tx"/>
                    </a:ext>
                  </a:extLst>
                </a:hlinkClick>
              </a:rPr>
              <a:t>www.analyzemywriting.com</a:t>
            </a:r>
            <a:r>
              <a:rPr lang="en-US" b="0" i="0" dirty="0">
                <a:effectLst/>
                <a:latin typeface="Verdana" panose="020B0604030504040204" pitchFamily="34" charset="0"/>
              </a:rPr>
              <a:t>, </a:t>
            </a:r>
            <a:r>
              <a:rPr lang="en-US" b="0" i="0" u="none" strike="noStrike" dirty="0">
                <a:effectLst/>
                <a:latin typeface="Verdana" panose="020B0604030504040204" pitchFamily="34" charset="0"/>
                <a:hlinkClick r:id="rId3">
                  <a:extLst>
                    <a:ext uri="{A12FA001-AC4F-418D-AE19-62706E023703}">
                      <ahyp:hlinkClr xmlns:ahyp="http://schemas.microsoft.com/office/drawing/2018/hyperlinkcolor" val="tx"/>
                    </a:ext>
                  </a:extLst>
                </a:hlinkClick>
              </a:rPr>
              <a:t>www.online-utility.org</a:t>
            </a:r>
            <a:r>
              <a:rPr lang="en-US" b="0" i="0" dirty="0">
                <a:effectLst/>
                <a:latin typeface="Verdana" panose="020B0604030504040204" pitchFamily="34" charset="0"/>
              </a:rPr>
              <a:t>, or </a:t>
            </a:r>
            <a:r>
              <a:rPr lang="en-US" b="0" i="0" u="none" strike="noStrike" dirty="0">
                <a:effectLst/>
                <a:latin typeface="Verdana" panose="020B0604030504040204" pitchFamily="34" charset="0"/>
                <a:hlinkClick r:id="rId4">
                  <a:extLst>
                    <a:ext uri="{A12FA001-AC4F-418D-AE19-62706E023703}">
                      <ahyp:hlinkClr xmlns:ahyp="http://schemas.microsoft.com/office/drawing/2018/hyperlinkcolor" val="tx"/>
                    </a:ext>
                  </a:extLst>
                </a:hlinkClick>
              </a:rPr>
              <a:t>http://liwc.wpengine.com</a:t>
            </a:r>
            <a:r>
              <a:rPr lang="en-US" b="0" i="0" dirty="0">
                <a:effectLst/>
                <a:latin typeface="Verdana" panose="020B0604030504040204" pitchFamily="34" charset="0"/>
              </a:rPr>
              <a:t>—and download the </a:t>
            </a:r>
            <a:r>
              <a:rPr lang="en-US" b="0" i="0" dirty="0" err="1">
                <a:effectLst/>
                <a:latin typeface="Verdana" panose="020B0604030504040204" pitchFamily="34" charset="0"/>
              </a:rPr>
              <a:t>WordSmith</a:t>
            </a:r>
            <a:r>
              <a:rPr lang="en-US" b="0" i="0" dirty="0">
                <a:effectLst/>
                <a:latin typeface="Verdana" panose="020B0604030504040204" pitchFamily="34" charset="0"/>
              </a:rPr>
              <a:t> program.</a:t>
            </a:r>
          </a:p>
          <a:p>
            <a:pPr marL="0" indent="0" algn="l">
              <a:buNone/>
            </a:pPr>
            <a:r>
              <a:rPr lang="en-US" b="0" i="0" dirty="0">
                <a:effectLst/>
                <a:latin typeface="Verdana" panose="020B0604030504040204" pitchFamily="34" charset="0"/>
              </a:rPr>
              <a:t>3. Enter each of the texts separately into each of these platforms and record the data for several linguistic tests into a spreadsheet. Renaissance corpus: 27 tests for: punctuation, lexical density, parts of speech, passive voice, characters and syllables per word, psychological word-choice, and patterns of the top-6 words and letters. The tests for top-6 words and letters require additional steps. Your first column should be the titles of all texts in the group, and the top row should be the names of the different tests applied to them. You will want to create duplicates of this raw data in separate tabs in the spreadsheet, with one sheet for each text in the group.</a:t>
            </a:r>
          </a:p>
          <a:p>
            <a:pPr marL="0" indent="0" algn="l">
              <a:buNone/>
            </a:pPr>
            <a:r>
              <a:rPr lang="en-US" b="0" i="0" dirty="0">
                <a:effectLst/>
                <a:latin typeface="Verdana" panose="020B0604030504040204" pitchFamily="34" charset="0"/>
              </a:rPr>
              <a:t>4. In the spreadsheet, organize the numbers for each of the tests from-smallest-to-largest, and mark only the texts that are with 17-18% of the compared text on this spectrum. For example, if you are only testing 20 texts, you can select 2 texts just above and 2 more just below your compared-against text’s value and change their numbers to 1, while changing all of the other numbers to 0; the 1 means the texts are similar, while the 0 means they are different.</a:t>
            </a:r>
          </a:p>
          <a:p>
            <a:pPr marL="0" indent="0" algn="l">
              <a:buNone/>
            </a:pPr>
            <a:r>
              <a:rPr lang="en-US" b="0" i="0" dirty="0">
                <a:effectLst/>
                <a:latin typeface="Verdana" panose="020B0604030504040204" pitchFamily="34" charset="0"/>
              </a:rPr>
              <a:t>5. When you have changed the entire sheet’s data into 0s and 1s, create a last column and automatically add up the Sum for each row.</a:t>
            </a:r>
          </a:p>
          <a:p>
            <a:pPr marL="0" indent="0" algn="l">
              <a:buNone/>
            </a:pPr>
            <a:r>
              <a:rPr lang="en-US" b="0" i="0" dirty="0">
                <a:effectLst/>
                <a:latin typeface="Verdana" panose="020B0604030504040204" pitchFamily="34" charset="0"/>
              </a:rPr>
              <a:t>6. Evaluate your results to determine what number in the sum column means two texts are by the same author, or if they were written by two or more authors, or if they were written by different authors. You will have to create a cut-off point for the number of matches that separate similar from divergent texts in your chosen set of texts. Find out more: </a:t>
            </a:r>
            <a:r>
              <a:rPr lang="en-US" b="0" i="0" dirty="0">
                <a:effectLst/>
                <a:latin typeface="Verdana" panose="020B0604030504040204" pitchFamily="34" charset="0"/>
                <a:hlinkClick r:id="rId5"/>
              </a:rPr>
              <a:t>https://anaphoraliterary.com/attribution/</a:t>
            </a:r>
            <a:r>
              <a:rPr lang="en-US" b="0" i="0" dirty="0">
                <a:effectLst/>
                <a:latin typeface="Verdana" panose="020B0604030504040204" pitchFamily="34" charset="0"/>
              </a:rPr>
              <a:t> </a:t>
            </a:r>
          </a:p>
        </p:txBody>
      </p:sp>
    </p:spTree>
    <p:extLst>
      <p:ext uri="{BB962C8B-B14F-4D97-AF65-F5344CB8AC3E}">
        <p14:creationId xmlns:p14="http://schemas.microsoft.com/office/powerpoint/2010/main" val="171522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BE3B26-ED9A-406D-845E-475249216639}"/>
              </a:ext>
            </a:extLst>
          </p:cNvPr>
          <p:cNvPicPr>
            <a:picLocks noChangeAspect="1"/>
          </p:cNvPicPr>
          <p:nvPr/>
        </p:nvPicPr>
        <p:blipFill rotWithShape="1">
          <a:blip r:embed="rId2">
            <a:extLst>
              <a:ext uri="{28A0092B-C50C-407E-A947-70E740481C1C}">
                <a14:useLocalDpi xmlns:a14="http://schemas.microsoft.com/office/drawing/2010/main" val="0"/>
              </a:ext>
            </a:extLst>
          </a:blip>
          <a:srcRect t="3766"/>
          <a:stretch/>
        </p:blipFill>
        <p:spPr>
          <a:xfrm>
            <a:off x="9806159" y="3669373"/>
            <a:ext cx="2385841" cy="2807954"/>
          </a:xfrm>
          <a:prstGeom prst="rect">
            <a:avLst/>
          </a:prstGeom>
        </p:spPr>
      </p:pic>
      <p:sp>
        <p:nvSpPr>
          <p:cNvPr id="2" name="Title 1">
            <a:extLst>
              <a:ext uri="{FF2B5EF4-FFF2-40B4-BE49-F238E27FC236}">
                <a16:creationId xmlns:a16="http://schemas.microsoft.com/office/drawing/2014/main" id="{20942F81-AF98-442A-B7E5-8D451C6034A3}"/>
              </a:ext>
            </a:extLst>
          </p:cNvPr>
          <p:cNvSpPr>
            <a:spLocks noGrp="1"/>
          </p:cNvSpPr>
          <p:nvPr>
            <p:ph type="title"/>
          </p:nvPr>
        </p:nvSpPr>
        <p:spPr/>
        <p:txBody>
          <a:bodyPr/>
          <a:lstStyle/>
          <a:p>
            <a:r>
              <a:rPr lang="en-US" dirty="0"/>
              <a:t>British Renaissance Re-Attribution and Modernization Series</a:t>
            </a:r>
          </a:p>
        </p:txBody>
      </p:sp>
      <p:pic>
        <p:nvPicPr>
          <p:cNvPr id="9" name="Content Placeholder 8">
            <a:extLst>
              <a:ext uri="{FF2B5EF4-FFF2-40B4-BE49-F238E27FC236}">
                <a16:creationId xmlns:a16="http://schemas.microsoft.com/office/drawing/2014/main" id="{CB5C9AAB-22D1-438A-A7C3-977FB1D2F8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162300"/>
            <a:ext cx="2559948" cy="3695700"/>
          </a:xfrm>
        </p:spPr>
      </p:pic>
      <p:pic>
        <p:nvPicPr>
          <p:cNvPr id="11" name="Picture 10">
            <a:extLst>
              <a:ext uri="{FF2B5EF4-FFF2-40B4-BE49-F238E27FC236}">
                <a16:creationId xmlns:a16="http://schemas.microsoft.com/office/drawing/2014/main" id="{BB8ACAB8-E7F9-4B57-AF0F-0141F26E9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9947" y="3158274"/>
            <a:ext cx="2439819" cy="3699726"/>
          </a:xfrm>
          <a:prstGeom prst="rect">
            <a:avLst/>
          </a:prstGeom>
        </p:spPr>
      </p:pic>
      <p:pic>
        <p:nvPicPr>
          <p:cNvPr id="13" name="Picture 12">
            <a:extLst>
              <a:ext uri="{FF2B5EF4-FFF2-40B4-BE49-F238E27FC236}">
                <a16:creationId xmlns:a16="http://schemas.microsoft.com/office/drawing/2014/main" id="{ACF17145-C640-49A1-AE96-F262641F8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9766" y="3158274"/>
            <a:ext cx="2439819" cy="3699726"/>
          </a:xfrm>
          <a:prstGeom prst="rect">
            <a:avLst/>
          </a:prstGeom>
        </p:spPr>
      </p:pic>
      <p:pic>
        <p:nvPicPr>
          <p:cNvPr id="15" name="Picture 14">
            <a:extLst>
              <a:ext uri="{FF2B5EF4-FFF2-40B4-BE49-F238E27FC236}">
                <a16:creationId xmlns:a16="http://schemas.microsoft.com/office/drawing/2014/main" id="{E81E443E-C8B2-4DD3-B5E1-9F54B932F6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9584" y="3158274"/>
            <a:ext cx="2439819" cy="3699726"/>
          </a:xfrm>
          <a:prstGeom prst="rect">
            <a:avLst/>
          </a:prstGeom>
        </p:spPr>
      </p:pic>
      <p:sp>
        <p:nvSpPr>
          <p:cNvPr id="18" name="TextBox 17">
            <a:extLst>
              <a:ext uri="{FF2B5EF4-FFF2-40B4-BE49-F238E27FC236}">
                <a16:creationId xmlns:a16="http://schemas.microsoft.com/office/drawing/2014/main" id="{3FB78D59-703A-4316-A86E-555505CF84D9}"/>
              </a:ext>
            </a:extLst>
          </p:cNvPr>
          <p:cNvSpPr txBox="1"/>
          <p:nvPr/>
        </p:nvSpPr>
        <p:spPr>
          <a:xfrm>
            <a:off x="1596603" y="2515991"/>
            <a:ext cx="8998795" cy="523220"/>
          </a:xfrm>
          <a:prstGeom prst="rect">
            <a:avLst/>
          </a:prstGeom>
          <a:noFill/>
        </p:spPr>
        <p:txBody>
          <a:bodyPr wrap="square" rtlCol="0">
            <a:spAutoFit/>
          </a:bodyPr>
          <a:lstStyle/>
          <a:p>
            <a:pPr algn="ctr"/>
            <a:r>
              <a:rPr lang="en-US" sz="2800" dirty="0">
                <a:hlinkClick r:id="rId7"/>
              </a:rPr>
              <a:t>https://github.com/faktorovich/Attribution</a:t>
            </a:r>
            <a:r>
              <a:rPr lang="en-US" sz="2800" dirty="0"/>
              <a:t> </a:t>
            </a:r>
          </a:p>
        </p:txBody>
      </p:sp>
      <p:sp>
        <p:nvSpPr>
          <p:cNvPr id="19" name="TextBox 18">
            <a:extLst>
              <a:ext uri="{FF2B5EF4-FFF2-40B4-BE49-F238E27FC236}">
                <a16:creationId xmlns:a16="http://schemas.microsoft.com/office/drawing/2014/main" id="{C9BA64BE-3170-4A4D-89AD-B8E9D4717024}"/>
              </a:ext>
            </a:extLst>
          </p:cNvPr>
          <p:cNvSpPr txBox="1"/>
          <p:nvPr/>
        </p:nvSpPr>
        <p:spPr>
          <a:xfrm>
            <a:off x="1504378" y="1998690"/>
            <a:ext cx="9183244" cy="461665"/>
          </a:xfrm>
          <a:prstGeom prst="rect">
            <a:avLst/>
          </a:prstGeom>
          <a:noFill/>
        </p:spPr>
        <p:txBody>
          <a:bodyPr wrap="square" rtlCol="0">
            <a:spAutoFit/>
          </a:bodyPr>
          <a:lstStyle/>
          <a:p>
            <a:pPr algn="ctr"/>
            <a:r>
              <a:rPr lang="en-US" sz="2400" dirty="0"/>
              <a:t>Raw and Computed Data, Graphs, Handwriting Clusters:</a:t>
            </a:r>
          </a:p>
        </p:txBody>
      </p:sp>
    </p:spTree>
    <p:extLst>
      <p:ext uri="{BB962C8B-B14F-4D97-AF65-F5344CB8AC3E}">
        <p14:creationId xmlns:p14="http://schemas.microsoft.com/office/powerpoint/2010/main" val="98130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7CBB2E-FF3D-4087-95D6-34BD5D2B73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8308" y="0"/>
            <a:ext cx="5275384" cy="6858000"/>
          </a:xfrm>
        </p:spPr>
      </p:pic>
      <p:sp>
        <p:nvSpPr>
          <p:cNvPr id="3" name="Title 1">
            <a:extLst>
              <a:ext uri="{FF2B5EF4-FFF2-40B4-BE49-F238E27FC236}">
                <a16:creationId xmlns:a16="http://schemas.microsoft.com/office/drawing/2014/main" id="{ED09C63E-729C-403B-8BF0-D65607FCC47A}"/>
              </a:ext>
            </a:extLst>
          </p:cNvPr>
          <p:cNvSpPr>
            <a:spLocks noGrp="1"/>
          </p:cNvSpPr>
          <p:nvPr>
            <p:ph type="title"/>
          </p:nvPr>
        </p:nvSpPr>
        <p:spPr>
          <a:xfrm>
            <a:off x="1" y="2704528"/>
            <a:ext cx="3543300" cy="1326321"/>
          </a:xfrm>
        </p:spPr>
        <p:txBody>
          <a:bodyPr>
            <a:normAutofit/>
          </a:bodyPr>
          <a:lstStyle/>
          <a:p>
            <a:pPr algn="l"/>
            <a:r>
              <a:rPr lang="en-US" sz="2800" dirty="0"/>
              <a:t>Computational</a:t>
            </a:r>
            <a:br>
              <a:rPr lang="en-US" sz="2800" dirty="0"/>
            </a:br>
            <a:r>
              <a:rPr lang="en-US" sz="2800" dirty="0"/>
              <a:t>Linguistic </a:t>
            </a:r>
            <a:br>
              <a:rPr lang="en-US" sz="2800" dirty="0"/>
            </a:br>
            <a:r>
              <a:rPr lang="en-US" sz="2800" dirty="0"/>
              <a:t>Tests</a:t>
            </a:r>
          </a:p>
        </p:txBody>
      </p:sp>
    </p:spTree>
    <p:extLst>
      <p:ext uri="{BB962C8B-B14F-4D97-AF65-F5344CB8AC3E}">
        <p14:creationId xmlns:p14="http://schemas.microsoft.com/office/powerpoint/2010/main" val="1431160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246DF5-DFD2-41A5-BDAB-C0183CAB64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0361" y="0"/>
            <a:ext cx="8231279" cy="6858000"/>
          </a:xfrm>
        </p:spPr>
      </p:pic>
      <p:sp>
        <p:nvSpPr>
          <p:cNvPr id="3" name="Title 1">
            <a:extLst>
              <a:ext uri="{FF2B5EF4-FFF2-40B4-BE49-F238E27FC236}">
                <a16:creationId xmlns:a16="http://schemas.microsoft.com/office/drawing/2014/main" id="{0D9560CB-3BFD-E0ED-7660-7FB5EAA98683}"/>
              </a:ext>
            </a:extLst>
          </p:cNvPr>
          <p:cNvSpPr>
            <a:spLocks noGrp="1"/>
          </p:cNvSpPr>
          <p:nvPr>
            <p:ph type="title"/>
          </p:nvPr>
        </p:nvSpPr>
        <p:spPr>
          <a:xfrm>
            <a:off x="1" y="2704528"/>
            <a:ext cx="1980360" cy="1326321"/>
          </a:xfrm>
        </p:spPr>
        <p:txBody>
          <a:bodyPr/>
          <a:lstStyle/>
          <a:p>
            <a:pPr algn="l"/>
            <a:r>
              <a:rPr lang="en-US" dirty="0" err="1"/>
              <a:t>BYrd</a:t>
            </a:r>
            <a:endParaRPr lang="en-US" dirty="0"/>
          </a:p>
        </p:txBody>
      </p:sp>
    </p:spTree>
    <p:extLst>
      <p:ext uri="{BB962C8B-B14F-4D97-AF65-F5344CB8AC3E}">
        <p14:creationId xmlns:p14="http://schemas.microsoft.com/office/powerpoint/2010/main" val="1191256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257E-C0B0-4F7C-A68B-431130646DD9}"/>
              </a:ext>
            </a:extLst>
          </p:cNvPr>
          <p:cNvSpPr>
            <a:spLocks noGrp="1"/>
          </p:cNvSpPr>
          <p:nvPr>
            <p:ph type="title"/>
          </p:nvPr>
        </p:nvSpPr>
        <p:spPr>
          <a:xfrm>
            <a:off x="0" y="2704528"/>
            <a:ext cx="10353761" cy="1326321"/>
          </a:xfrm>
        </p:spPr>
        <p:txBody>
          <a:bodyPr/>
          <a:lstStyle/>
          <a:p>
            <a:pPr algn="l"/>
            <a:r>
              <a:rPr lang="en-US" dirty="0" err="1"/>
              <a:t>BYrd</a:t>
            </a:r>
            <a:endParaRPr lang="en-US" dirty="0"/>
          </a:p>
        </p:txBody>
      </p:sp>
      <p:pic>
        <p:nvPicPr>
          <p:cNvPr id="5" name="Content Placeholder 4">
            <a:extLst>
              <a:ext uri="{FF2B5EF4-FFF2-40B4-BE49-F238E27FC236}">
                <a16:creationId xmlns:a16="http://schemas.microsoft.com/office/drawing/2014/main" id="{3AEFEE99-2708-43F0-B33D-3CE401AFBB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1295" y="0"/>
            <a:ext cx="10501314" cy="6858000"/>
          </a:xfrm>
        </p:spPr>
      </p:pic>
    </p:spTree>
    <p:extLst>
      <p:ext uri="{BB962C8B-B14F-4D97-AF65-F5344CB8AC3E}">
        <p14:creationId xmlns:p14="http://schemas.microsoft.com/office/powerpoint/2010/main" val="238308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4E5E-68C2-4172-9E7B-4198ABA9F079}"/>
              </a:ext>
            </a:extLst>
          </p:cNvPr>
          <p:cNvSpPr>
            <a:spLocks noGrp="1"/>
          </p:cNvSpPr>
          <p:nvPr>
            <p:ph type="title"/>
          </p:nvPr>
        </p:nvSpPr>
        <p:spPr/>
        <p:txBody>
          <a:bodyPr>
            <a:normAutofit fontScale="90000"/>
          </a:bodyPr>
          <a:lstStyle/>
          <a:p>
            <a:pPr algn="l"/>
            <a:r>
              <a:rPr lang="en-US" dirty="0"/>
              <a:t>Percy: “Will Shakespeare”</a:t>
            </a:r>
            <a:br>
              <a:rPr lang="en-US" dirty="0"/>
            </a:br>
            <a:r>
              <a:rPr lang="en-US" dirty="0"/>
              <a:t>“Northumberland”</a:t>
            </a:r>
            <a:br>
              <a:rPr lang="en-US" dirty="0"/>
            </a:br>
            <a:r>
              <a:rPr lang="en-US" dirty="0"/>
              <a:t>“John Shakespeare”</a:t>
            </a:r>
            <a:br>
              <a:rPr lang="en-US" dirty="0"/>
            </a:br>
            <a:r>
              <a:rPr lang="en-US" i="1" dirty="0"/>
              <a:t>Northumberland MS</a:t>
            </a:r>
            <a:br>
              <a:rPr lang="en-US" i="1" dirty="0"/>
            </a:br>
            <a:r>
              <a:rPr lang="en-US" i="1" dirty="0"/>
              <a:t>Sir Thomas More</a:t>
            </a:r>
          </a:p>
        </p:txBody>
      </p:sp>
      <p:pic>
        <p:nvPicPr>
          <p:cNvPr id="5" name="Content Placeholder 4">
            <a:extLst>
              <a:ext uri="{FF2B5EF4-FFF2-40B4-BE49-F238E27FC236}">
                <a16:creationId xmlns:a16="http://schemas.microsoft.com/office/drawing/2014/main" id="{DD5A6383-89F8-4870-B013-0DBB9EBEAE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36438"/>
            <a:ext cx="3476475" cy="4421562"/>
          </a:xfrm>
        </p:spPr>
      </p:pic>
      <p:pic>
        <p:nvPicPr>
          <p:cNvPr id="7" name="Picture 6">
            <a:extLst>
              <a:ext uri="{FF2B5EF4-FFF2-40B4-BE49-F238E27FC236}">
                <a16:creationId xmlns:a16="http://schemas.microsoft.com/office/drawing/2014/main" id="{75E28688-07FB-49B9-8C60-C6E34BAA2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47" y="5324473"/>
            <a:ext cx="2743106" cy="1533527"/>
          </a:xfrm>
          <a:prstGeom prst="rect">
            <a:avLst/>
          </a:prstGeom>
        </p:spPr>
      </p:pic>
      <p:pic>
        <p:nvPicPr>
          <p:cNvPr id="9" name="Picture 8">
            <a:extLst>
              <a:ext uri="{FF2B5EF4-FFF2-40B4-BE49-F238E27FC236}">
                <a16:creationId xmlns:a16="http://schemas.microsoft.com/office/drawing/2014/main" id="{C17530FF-9D83-4C78-BDD1-694BAA723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797" y="0"/>
            <a:ext cx="4408554" cy="6858000"/>
          </a:xfrm>
          <a:prstGeom prst="rect">
            <a:avLst/>
          </a:prstGeom>
        </p:spPr>
      </p:pic>
      <p:pic>
        <p:nvPicPr>
          <p:cNvPr id="11" name="Picture 10">
            <a:extLst>
              <a:ext uri="{FF2B5EF4-FFF2-40B4-BE49-F238E27FC236}">
                <a16:creationId xmlns:a16="http://schemas.microsoft.com/office/drawing/2014/main" id="{D8DCB859-335E-4F50-BA06-7F506B8A3452}"/>
              </a:ext>
            </a:extLst>
          </p:cNvPr>
          <p:cNvPicPr>
            <a:picLocks noChangeAspect="1"/>
          </p:cNvPicPr>
          <p:nvPr/>
        </p:nvPicPr>
        <p:blipFill rotWithShape="1">
          <a:blip r:embed="rId5">
            <a:extLst>
              <a:ext uri="{28A0092B-C50C-407E-A947-70E740481C1C}">
                <a14:useLocalDpi xmlns:a14="http://schemas.microsoft.com/office/drawing/2010/main" val="0"/>
              </a:ext>
            </a:extLst>
          </a:blip>
          <a:srcRect t="8547" b="5707"/>
          <a:stretch/>
        </p:blipFill>
        <p:spPr>
          <a:xfrm>
            <a:off x="3567236" y="4367928"/>
            <a:ext cx="4114800" cy="956546"/>
          </a:xfrm>
          <a:prstGeom prst="rect">
            <a:avLst/>
          </a:prstGeom>
        </p:spPr>
      </p:pic>
      <p:pic>
        <p:nvPicPr>
          <p:cNvPr id="13" name="Picture 12">
            <a:extLst>
              <a:ext uri="{FF2B5EF4-FFF2-40B4-BE49-F238E27FC236}">
                <a16:creationId xmlns:a16="http://schemas.microsoft.com/office/drawing/2014/main" id="{EFE5795E-D53A-4CC7-8F76-6B31C366A0B2}"/>
              </a:ext>
            </a:extLst>
          </p:cNvPr>
          <p:cNvPicPr>
            <a:picLocks noChangeAspect="1"/>
          </p:cNvPicPr>
          <p:nvPr/>
        </p:nvPicPr>
        <p:blipFill rotWithShape="1">
          <a:blip r:embed="rId6">
            <a:extLst>
              <a:ext uri="{28A0092B-C50C-407E-A947-70E740481C1C}">
                <a14:useLocalDpi xmlns:a14="http://schemas.microsoft.com/office/drawing/2010/main" val="0"/>
              </a:ext>
            </a:extLst>
          </a:blip>
          <a:srcRect l="13546" t="4970" r="915" b="8513"/>
          <a:stretch/>
        </p:blipFill>
        <p:spPr>
          <a:xfrm>
            <a:off x="5063061" y="1853519"/>
            <a:ext cx="3519746" cy="2679233"/>
          </a:xfrm>
          <a:prstGeom prst="rect">
            <a:avLst/>
          </a:prstGeom>
        </p:spPr>
      </p:pic>
    </p:spTree>
    <p:extLst>
      <p:ext uri="{BB962C8B-B14F-4D97-AF65-F5344CB8AC3E}">
        <p14:creationId xmlns:p14="http://schemas.microsoft.com/office/powerpoint/2010/main" val="3247245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8CB9AA-10A8-455F-91A9-B62C02E4BB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9012" y="-117735"/>
            <a:ext cx="5273977" cy="7087581"/>
          </a:xfrm>
        </p:spPr>
      </p:pic>
      <p:sp>
        <p:nvSpPr>
          <p:cNvPr id="3" name="Title 1">
            <a:extLst>
              <a:ext uri="{FF2B5EF4-FFF2-40B4-BE49-F238E27FC236}">
                <a16:creationId xmlns:a16="http://schemas.microsoft.com/office/drawing/2014/main" id="{C14C027C-0E86-418F-81C7-E30BA2C4AC6A}"/>
              </a:ext>
            </a:extLst>
          </p:cNvPr>
          <p:cNvSpPr>
            <a:spLocks noGrp="1"/>
          </p:cNvSpPr>
          <p:nvPr>
            <p:ph type="title"/>
          </p:nvPr>
        </p:nvSpPr>
        <p:spPr>
          <a:xfrm>
            <a:off x="364371" y="609600"/>
            <a:ext cx="2775200" cy="1326321"/>
          </a:xfrm>
        </p:spPr>
        <p:txBody>
          <a:bodyPr>
            <a:normAutofit/>
          </a:bodyPr>
          <a:lstStyle/>
          <a:p>
            <a:pPr algn="l"/>
            <a:r>
              <a:rPr lang="en-US" i="1" dirty="0"/>
              <a:t>William </a:t>
            </a:r>
            <a:br>
              <a:rPr lang="en-US" i="1" dirty="0"/>
            </a:br>
            <a:r>
              <a:rPr lang="en-US" i="1" dirty="0"/>
              <a:t>Percy</a:t>
            </a:r>
          </a:p>
        </p:txBody>
      </p:sp>
    </p:spTree>
    <p:extLst>
      <p:ext uri="{BB962C8B-B14F-4D97-AF65-F5344CB8AC3E}">
        <p14:creationId xmlns:p14="http://schemas.microsoft.com/office/powerpoint/2010/main" val="2137135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218105-82D9-9215-3162-382FC37DBB76}"/>
              </a:ext>
            </a:extLst>
          </p:cNvPr>
          <p:cNvSpPr txBox="1">
            <a:spLocks/>
          </p:cNvSpPr>
          <p:nvPr/>
        </p:nvSpPr>
        <p:spPr>
          <a:xfrm>
            <a:off x="50800" y="2765839"/>
            <a:ext cx="3062995"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Richard</a:t>
            </a:r>
            <a:br>
              <a:rPr lang="en-US" sz="3200" i="1" dirty="0"/>
            </a:br>
            <a:r>
              <a:rPr lang="en-US" sz="3200" i="1" dirty="0"/>
              <a:t>Verstegan</a:t>
            </a:r>
          </a:p>
          <a:p>
            <a:pPr algn="l"/>
            <a:endParaRPr lang="en-US" sz="3200" i="1" dirty="0"/>
          </a:p>
          <a:p>
            <a:pPr algn="l"/>
            <a:r>
              <a:rPr lang="en-US" sz="1800" i="1" dirty="0"/>
              <a:t>vs</a:t>
            </a:r>
          </a:p>
          <a:p>
            <a:pPr algn="l"/>
            <a:endParaRPr lang="en-US" sz="3200" i="1" dirty="0"/>
          </a:p>
          <a:p>
            <a:pPr algn="l"/>
            <a:r>
              <a:rPr lang="en-US" sz="3200" i="1" dirty="0"/>
              <a:t>Walter</a:t>
            </a:r>
          </a:p>
          <a:p>
            <a:pPr algn="l"/>
            <a:r>
              <a:rPr lang="en-US" sz="3200" i="1" dirty="0"/>
              <a:t>Raleigh</a:t>
            </a:r>
          </a:p>
          <a:p>
            <a:pPr algn="l"/>
            <a:endParaRPr lang="en-US" sz="3200" i="1" dirty="0"/>
          </a:p>
          <a:p>
            <a:pPr algn="l"/>
            <a:r>
              <a:rPr lang="en-US" sz="1800" i="1" dirty="0"/>
              <a:t>Vs</a:t>
            </a:r>
            <a:r>
              <a:rPr lang="en-US" sz="3200" i="1" dirty="0"/>
              <a:t> </a:t>
            </a:r>
          </a:p>
          <a:p>
            <a:pPr algn="l"/>
            <a:endParaRPr lang="en-US" sz="3200" i="1" dirty="0"/>
          </a:p>
          <a:p>
            <a:pPr algn="l"/>
            <a:r>
              <a:rPr lang="en-US" sz="3200" i="1" dirty="0"/>
              <a:t>Privy </a:t>
            </a:r>
          </a:p>
          <a:p>
            <a:pPr algn="l"/>
            <a:r>
              <a:rPr lang="en-US" sz="3200" i="1" dirty="0"/>
              <a:t>Council</a:t>
            </a:r>
          </a:p>
        </p:txBody>
      </p:sp>
      <p:pic>
        <p:nvPicPr>
          <p:cNvPr id="5" name="Picture 4">
            <a:extLst>
              <a:ext uri="{FF2B5EF4-FFF2-40B4-BE49-F238E27FC236}">
                <a16:creationId xmlns:a16="http://schemas.microsoft.com/office/drawing/2014/main" id="{645BB0FD-DE55-BCF8-EBF9-B2CF6044D2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7262" y="0"/>
            <a:ext cx="4394553" cy="2533650"/>
          </a:xfrm>
          <a:prstGeom prst="rect">
            <a:avLst/>
          </a:prstGeom>
        </p:spPr>
      </p:pic>
      <p:pic>
        <p:nvPicPr>
          <p:cNvPr id="6" name="Picture 5">
            <a:extLst>
              <a:ext uri="{FF2B5EF4-FFF2-40B4-BE49-F238E27FC236}">
                <a16:creationId xmlns:a16="http://schemas.microsoft.com/office/drawing/2014/main" id="{895A4B12-2BB4-2674-4EAD-7199505FE9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7424" y="2914650"/>
            <a:ext cx="4448041" cy="3898900"/>
          </a:xfrm>
          <a:prstGeom prst="rect">
            <a:avLst/>
          </a:prstGeom>
        </p:spPr>
      </p:pic>
      <p:pic>
        <p:nvPicPr>
          <p:cNvPr id="7" name="Picture 6">
            <a:extLst>
              <a:ext uri="{FF2B5EF4-FFF2-40B4-BE49-F238E27FC236}">
                <a16:creationId xmlns:a16="http://schemas.microsoft.com/office/drawing/2014/main" id="{68434D2F-0DBB-1D06-ECD0-5BE051B094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279" y="0"/>
            <a:ext cx="4871721" cy="6858000"/>
          </a:xfrm>
          <a:prstGeom prst="rect">
            <a:avLst/>
          </a:prstGeom>
        </p:spPr>
      </p:pic>
    </p:spTree>
    <p:extLst>
      <p:ext uri="{BB962C8B-B14F-4D97-AF65-F5344CB8AC3E}">
        <p14:creationId xmlns:p14="http://schemas.microsoft.com/office/powerpoint/2010/main" val="2704618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F4EC88-15DA-4843-9AE8-AA6B9CBB52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7365" y="-84635"/>
            <a:ext cx="5337270" cy="7058267"/>
          </a:xfrm>
        </p:spPr>
      </p:pic>
      <p:sp>
        <p:nvSpPr>
          <p:cNvPr id="3" name="Title 1">
            <a:extLst>
              <a:ext uri="{FF2B5EF4-FFF2-40B4-BE49-F238E27FC236}">
                <a16:creationId xmlns:a16="http://schemas.microsoft.com/office/drawing/2014/main" id="{36653F46-6792-4204-B42F-62D57C9CC06F}"/>
              </a:ext>
            </a:extLst>
          </p:cNvPr>
          <p:cNvSpPr>
            <a:spLocks noGrp="1"/>
          </p:cNvSpPr>
          <p:nvPr>
            <p:ph type="title"/>
          </p:nvPr>
        </p:nvSpPr>
        <p:spPr>
          <a:xfrm>
            <a:off x="364370" y="60960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413332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1F9F2C-79B1-45E5-8DA4-A04CBC82D5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6263" y="-117163"/>
            <a:ext cx="7830075" cy="7118977"/>
          </a:xfrm>
        </p:spPr>
      </p:pic>
      <p:sp>
        <p:nvSpPr>
          <p:cNvPr id="3" name="Title 1">
            <a:extLst>
              <a:ext uri="{FF2B5EF4-FFF2-40B4-BE49-F238E27FC236}">
                <a16:creationId xmlns:a16="http://schemas.microsoft.com/office/drawing/2014/main" id="{5ECFF724-E3E6-AC3F-C9F9-F37CBE03D08D}"/>
              </a:ext>
            </a:extLst>
          </p:cNvPr>
          <p:cNvSpPr>
            <a:spLocks noGrp="1"/>
          </p:cNvSpPr>
          <p:nvPr>
            <p:ph type="title"/>
          </p:nvPr>
        </p:nvSpPr>
        <p:spPr>
          <a:xfrm>
            <a:off x="370720" y="356235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27204402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418</TotalTime>
  <Words>540</Words>
  <Application>Microsoft Office PowerPoint</Application>
  <PresentationFormat>Widescreen</PresentationFormat>
  <Paragraphs>52</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Bookman Old Style</vt:lpstr>
      <vt:lpstr>Rockwell</vt:lpstr>
      <vt:lpstr>Verdana</vt:lpstr>
      <vt:lpstr>Damask</vt:lpstr>
      <vt:lpstr>Re-Attribution of the British Renaissance</vt:lpstr>
      <vt:lpstr>Computational Linguistic  Tests</vt:lpstr>
      <vt:lpstr>BYrd</vt:lpstr>
      <vt:lpstr>BYrd</vt:lpstr>
      <vt:lpstr>Percy: “Will Shakespeare” “Northumberland” “John Shakespeare” Northumberland MS Sir Thomas More</vt:lpstr>
      <vt:lpstr>William  Percy</vt:lpstr>
      <vt:lpstr>PowerPoint Presentation</vt:lpstr>
      <vt:lpstr>Richard Verstegan</vt:lpstr>
      <vt:lpstr>Richard Verstegan</vt:lpstr>
      <vt:lpstr>PowerPoint Presentation</vt:lpstr>
      <vt:lpstr>Gabriel Harvey</vt:lpstr>
      <vt:lpstr>Josuah Sylvester George Peele Samuel Daniel Philip Sidney Mary Sidney</vt:lpstr>
      <vt:lpstr>JoSuah  Sylvester</vt:lpstr>
      <vt:lpstr>PowerPoint Presentation</vt:lpstr>
      <vt:lpstr>Ben JOnson</vt:lpstr>
      <vt:lpstr>27-Tests Method: Steps</vt:lpstr>
      <vt:lpstr>British Renaissance Re-Attribution and Modernization Series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Re-Attribution of the British Renaissance</dc:title>
  <dc:creator>Anna Faktorovich</dc:creator>
  <cp:lastModifiedBy>Anna Faktorovich</cp:lastModifiedBy>
  <cp:revision>9</cp:revision>
  <dcterms:created xsi:type="dcterms:W3CDTF">2022-02-04T14:55:35Z</dcterms:created>
  <dcterms:modified xsi:type="dcterms:W3CDTF">2022-06-27T22:00:33Z</dcterms:modified>
</cp:coreProperties>
</file>